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f5d032ec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ff5d032ec_2_7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f5d032ec_2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ff5d032ec_2_12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f5d032ec_2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ff5d032ec_2_13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f5d032ec_2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ff5d032ec_2_13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f5d032ec_2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ff5d032ec_2_8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f5d032ec_2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ff5d032ec_2_8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f5d032ec_2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ff5d032ec_2_9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f5d032ec_2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ff5d032ec_2_97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f5d032ec_2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ff5d032ec_2_101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f5d032ec_2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ff5d032ec_2_11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f5d032ec_2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ff5d032ec_2_11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f5d032ec_2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ff5d032ec_2_12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10.png"/><Relationship Id="rId5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Relationship Id="rId4" Type="http://schemas.openxmlformats.org/officeDocument/2006/relationships/hyperlink" Target="http://zaimidetvoru.ru.xsph.ru/zajka/" TargetMode="External"/><Relationship Id="rId5" Type="http://schemas.openxmlformats.org/officeDocument/2006/relationships/image" Target="../media/image1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Relationship Id="rId4" Type="http://schemas.openxmlformats.org/officeDocument/2006/relationships/image" Target="../media/image4.png"/><Relationship Id="rId5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image" Target="../media/image1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jpg"/><Relationship Id="rId4" Type="http://schemas.openxmlformats.org/officeDocument/2006/relationships/image" Target="../media/image17.png"/><Relationship Id="rId5" Type="http://schemas.openxmlformats.org/officeDocument/2006/relationships/image" Target="../media/image1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-5998" l="0" r="0" t="-5999"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/>
          <p:nvPr/>
        </p:nvSpPr>
        <p:spPr>
          <a:xfrm>
            <a:off x="318448" y="357504"/>
            <a:ext cx="8825552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5400" u="none" cap="none" strike="noStrik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 i="0" sz="5400" u="none" cap="none" strike="noStrike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/>
          <p:nvPr/>
        </p:nvSpPr>
        <p:spPr>
          <a:xfrm>
            <a:off x="899592" y="1113588"/>
            <a:ext cx="7560840" cy="1315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3600" u="none" cap="none" strike="noStrike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речи детей младшего дошкольного возраста посредством дидактической игры</a:t>
            </a:r>
            <a:endParaRPr b="1" i="0" sz="3600" u="none" cap="none" strike="noStrike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img-fotki.yandex.ru/get/5502/ladyo2004.34/0_4c56e_7b40d80b_L.jpg" id="131" name="Google Shape;13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520" y="2463738"/>
            <a:ext cx="2730976" cy="232225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/>
          <p:nvPr/>
        </p:nvSpPr>
        <p:spPr>
          <a:xfrm>
            <a:off x="4427984" y="3165816"/>
            <a:ext cx="45720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Журавлёва Юлия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Александровна,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1800" u="none" cap="none" strike="noStrike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воспитатель МБДОУ «ДСКВ №26 «Кристаллик»</a:t>
            </a:r>
            <a:endParaRPr b="1" i="0" sz="1800" u="none" cap="none" strike="noStrike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МБДОУ &quot;ДСКВ №26 &quot;Кристаллик&quot;" id="133" name="Google Shape;133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58082" y="214296"/>
            <a:ext cx="1609725" cy="86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/>
          <p:nvPr/>
        </p:nvSpPr>
        <p:spPr>
          <a:xfrm>
            <a:off x="1115616" y="195486"/>
            <a:ext cx="13628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 ДВОРЕ</a:t>
            </a:r>
            <a:endParaRPr sz="1800">
              <a:solidFill>
                <a:srgbClr val="99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34"/>
          <p:cNvSpPr/>
          <p:nvPr/>
        </p:nvSpPr>
        <p:spPr>
          <a:xfrm>
            <a:off x="179512" y="627535"/>
            <a:ext cx="3888432" cy="308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</a:t>
            </a: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Развивать речевой слух и способность к звукоподражанию. </a:t>
            </a:r>
            <a:endParaRPr b="1" i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Оборудование:</a:t>
            </a: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Игрушечные петух, курица, кошка, собака, корова.</a:t>
            </a:r>
            <a:endParaRPr b="1" i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Ход:</a:t>
            </a: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Воспитатель выразительно читает стихотворение и показывает соответствующие игрушки.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Ку-ка-ре-ку!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Кур стерегу.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Кудах-тах-тах!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Снеслась в кустах.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Мур-мур-мур,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Пугаю кур!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Ам-ам! Кто – там?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Кря-кря-кря!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Завтра дождь с утра!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Му-му-му!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Молока кому?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(А. Барто)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Прочитав стихотворение, воспитатель задает ребенку вопросы: «Как корова мычит?», «Как собачка лает?», «Как уточка крякает?» и т.д</a:t>
            </a:r>
            <a:r>
              <a:rPr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92" name="Google Shape;192;p34"/>
          <p:cNvSpPr/>
          <p:nvPr/>
        </p:nvSpPr>
        <p:spPr>
          <a:xfrm>
            <a:off x="3779912" y="141480"/>
            <a:ext cx="5256584" cy="4639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ЗАЙКА</a:t>
            </a:r>
            <a:r>
              <a:rPr b="1" lang="ru" sz="18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Формирование правильной артикуляции, развитие умения понимать инструкции, обучение прыжкам на двух ногах.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ХОД ИГРЫ: Дети становятся в круг, взрослый — в центре. Он говорит и показывает движения: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Зайка серенький сидит </a:t>
            </a:r>
            <a:b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ушами шевелит.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Вот так, вот так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 ушами шевелит!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Взрослый подносит пальцы к голове, шевелит ими, поворачиваясь вправо и влево. Дети подражают его движениям и повторяют за ним слова.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Зайке холодно сидеть,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Надо лапочки погреть,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Вот так, вот так        </a:t>
            </a:r>
            <a:b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Надо лапочки погреть!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Взрослый и дети хлопают в ладоши и повторяют две последние строчки.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Зайке холодно стоять,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Надо зайке поскакать,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Вот так, вот так        </a:t>
            </a:r>
            <a:b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Надо зайке поскакать!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 прыгают на одном месте, повторяя: «надо зайке поскакать!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Зайку волк испугал!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Зайка тут же убежал!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Взрослый рычит. Дети разбегаются врассыпную.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jpg.st.klumba.ua/img/users/avatars/original/36/avatar-36198-20110914141305.jpg" id="193" name="Google Shape;193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755576" y="3489852"/>
            <a:ext cx="2868747" cy="1458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5"/>
          <p:cNvSpPr/>
          <p:nvPr/>
        </p:nvSpPr>
        <p:spPr>
          <a:xfrm>
            <a:off x="395536" y="195486"/>
            <a:ext cx="8136904" cy="38549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Игра «Чей пароход лучше гудит?»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99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Цель.</a:t>
            </a:r>
            <a:r>
              <a:rPr b="1"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lang="ru" sz="1800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Добиваться умения направлять воздушную струю посередине языка. Развитие длительного целенаправленного ротового выдоха.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Подготовительная работа. Педагог заготавливает стеклянные пузырьки (по количеству детей) высотой примерно 7 см, диаметром горлышка 1-1,5 см, делает на них наклейки с именами детей.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Краткое описание: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Каждому ребенку дают чистый пузырек. Педагог говорит: «Дети, послушайте, как гудит мой пузырек, если я в него подую. (Гудит.) Загудел как пароход. А как у Миши загудит пароход?» Педагог по очереди обращается к каждому ребенку, а затем предлагает погудеть всем вместе.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Методические указания. Чтобы погудеть в пуз рек, надо слегка высунуть кончик языка так, чтобы он касался  края горлышка. Пузырек касается подбородка. Струя воздуха должна быть длительной и идти посередине языка. Если гудок не получается, значит, ребенок не соблюдает одно из данных требований. Каждый ребенок может дуть лишь несколько секунд, чтобы не закружилась голова.</a:t>
            </a:r>
            <a:endParaRPr b="1" sz="1800">
              <a:solidFill>
                <a:srgbClr val="0099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CCCFF"/>
            </a:gs>
            <a:gs pos="17999">
              <a:srgbClr val="92D050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6"/>
          <p:cNvSpPr/>
          <p:nvPr/>
        </p:nvSpPr>
        <p:spPr>
          <a:xfrm>
            <a:off x="323528" y="195486"/>
            <a:ext cx="4104456" cy="30008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" sz="1600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«У кого – кто»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кошки – котенок, котята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собаки – щенок, щенята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свиньи – поросенок, поросята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коровы – теленок, телята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лошади  - жеребенок, жеребята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овцы – ягненок, ягнята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тигра – тигренок, тигрята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лисы – лисенок, лисята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козы – козленок, козлята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медведя – медвежонок, медвежата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волка – волчонок, волчата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зайца – зайчонок, зайчата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ежа – ежонок, ежата       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льва - львенок, львята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У лягушки – лягушонок, лягушата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36"/>
          <p:cNvSpPr/>
          <p:nvPr/>
        </p:nvSpPr>
        <p:spPr>
          <a:xfrm>
            <a:off x="3203848" y="1"/>
            <a:ext cx="3096344" cy="715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Картотека речевых игр для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младшего дошкольного возраста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Тема: Животные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36"/>
          <p:cNvSpPr/>
          <p:nvPr/>
        </p:nvSpPr>
        <p:spPr>
          <a:xfrm>
            <a:off x="4067944" y="681540"/>
            <a:ext cx="4572000" cy="2977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«Чей хвост»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Корова - коровий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Заяц – заячий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Овца-овечий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Лошадь – лошадиный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Кошка –кошачий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Коза – козий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Поросенок – поросячий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Еж – ежиный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Белка –беличий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Волк – волчий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Лиса – лисий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Ворона – вороний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Собака –собачий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-5998" l="0" r="0" t="-5999"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/>
          <p:nvPr/>
        </p:nvSpPr>
        <p:spPr>
          <a:xfrm>
            <a:off x="539552" y="897564"/>
            <a:ext cx="7920880" cy="4224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1800" u="none" cap="none" strike="noStrike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i="0" lang="ru" sz="2000" u="none" cap="none" strike="noStrike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Игра только внешне кажется развлечением, в действительности она требует серьезной предварительной подготовки со стороны воспитателя. В процессе игры от детей требуется выдержка, большое умственное напряжение, проявление самостоятельности. Но игра всегда приносит удовлетворение и радость и не нужно боятся, что она нанесет ущерб научности. Сделав материал доступным, интересным, игра создает богатые возможности для выявления у детей общих знаний, понятий, установлений меж предметных связей. Кроме того она способствует сплочению детского коллектива, формированию  взаимного уважения и понимания, влияет на отношения  воспитателя  и  ребёнка, делая их более доброжелательными.  </a:t>
            </a:r>
            <a:endParaRPr/>
          </a:p>
        </p:txBody>
      </p:sp>
      <p:sp>
        <p:nvSpPr>
          <p:cNvPr id="139" name="Google Shape;139;p26"/>
          <p:cNvSpPr/>
          <p:nvPr/>
        </p:nvSpPr>
        <p:spPr>
          <a:xfrm>
            <a:off x="3707904" y="0"/>
            <a:ext cx="471601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ru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«Игра- это искра,  зажигающая огонёк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            пытливости и любознательности».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                                                                                       В.А. Сухомлинский.</a:t>
            </a:r>
            <a:endParaRPr b="1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/>
          <p:nvPr/>
        </p:nvSpPr>
        <p:spPr>
          <a:xfrm>
            <a:off x="683568" y="87474"/>
            <a:ext cx="7920880" cy="443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8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 игр детей дошкольного возраста</a:t>
            </a:r>
            <a:endParaRPr b="1" i="0" sz="1800" u="none" cap="none" strike="noStrike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95373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Одним из видов игровой деятельности является дидактическая игра, позволяющая шире приобщить детей к текущей жизни в доступных им формах интеллектуальной и активной практической деятельности, нравственных и эстетических переживаний. Дидактическая игра приобретает всё большее значение. Игра в целом, и познавательная дидактическая игра в особенности, обеспечивает благоприятные условия для решения педагогических задач с учётом возможностей детей дошкольного возраста. В работе с детьми раннего возраста дидактическая игра является наиболее подходящей формой обогащения чувственного опыта малышей.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95373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Дидактическая игра-игра познавательная, направленная на расширение, углубление, систематизацию представлений детей об окружающем, воспитание познавательных интересов, развитие познавательных способностей. Она представляет собой многоплановое, сложное педагогическое явление. Она является и игровым методом обучения детей дошкольного возраста, и формой обучения, и самостоятельной игровой деятельностью, и средством всестороннего воспитания личности ребёнка. Основу дидактической игры составляет органическая взаимосвязь деятельности и интересного усвоения знаний.</a:t>
            </a:r>
            <a:endParaRPr b="1" sz="1800">
              <a:solidFill>
                <a:srgbClr val="95373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-5998" l="0" r="0" t="-5999"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/>
          <p:nvPr/>
        </p:nvSpPr>
        <p:spPr>
          <a:xfrm>
            <a:off x="395536" y="411510"/>
            <a:ext cx="8496944" cy="3670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Функции дидактической игры – это:</a:t>
            </a:r>
            <a:endParaRPr sz="24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Игровой метод обучения дидактическая игра используется при решении задач образовательных областей «Познание», «Труд», «Безопасность», «Коммуникация», «Чтение художественной литературы», «Музыка» в развитии сенсорной культуры воспитанников.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форма обучения детей содержит два начала: непосредственно образовательная деятельность (познавательное) и игровое (занимательное). Воспитатель одновременно является и учителем, и участником игры. Он учит и играет, а дети играя, учатся.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Самостоятельная игровая деятельность основана на осознанности процесса. Самостоятельная игровая деятельность осуществляется лишь в том случае, если дети проявляют интерес к игре, её правилам и действиям, если эти правила ими усвоены. Задача воспитателя заключается в том, чтобы ребята самостоятельно играли, чтобы у них такие игры были всегда в запасе («Краски»), чтобы они сами могли организовывать их, быть не только участниками и болельщиками, но и справедливыми судьями.</a:t>
            </a:r>
            <a:endParaRPr b="1" sz="1800">
              <a:solidFill>
                <a:srgbClr val="00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/>
          <p:nvPr/>
        </p:nvSpPr>
        <p:spPr>
          <a:xfrm>
            <a:off x="467544" y="87474"/>
            <a:ext cx="8064896" cy="3647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Игры, развивающие внимание и слуховое восприятие</a:t>
            </a:r>
            <a:endParaRPr/>
          </a:p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самого рождения ребенка окружает множество звуков: шум ветра и дождя, шелест листьев, лай собак, сигналы машин, музыка, речь людей и т.д.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 все эти слуховые впечатления воспринимаются малышом неосознанно, сливаясь с другими, боле важными для него сигналами. Ребенок пока еще не умеет управлять своим слухом, порой просто не замечает звуков, не может сравнивать и оценивать их по громкости, силе, тембру.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сосредоточиться на звуке – очень важная особенность человека. Без нее нельзя научиться слышать и понимать речь, основное средство общения.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того, чтобы ребенок научился чисто и ясно произносить звуки, отчетливо выговаривать слова, правильно пользоваться голосом (говорить выразительно, там, где необходимо, менять громкость и скорость речи), он должен научиться напрягать слух, улавливать и различать звуки. Эта способность не возникает сама собой, даже если у ребенка острый слух от природы. Ее нужно развивать с первых лет жизни. Лучше всего делать это в игре.</a:t>
            </a:r>
            <a:endParaRPr b="1"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игр, приведенных ниже, - открыть для малыша особый мир звуков, сделать их привлекательными и значимыми, говорящими о чем-то важном. Вслушиваясь в слова, играя с ними, ребенок формирует свой слух,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-24998" l="0" r="0" t="-24998"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radikal.ua/data/upload/0fccf/4efc3/f0f3537c77.png" id="159" name="Google Shape;159;p30"/>
          <p:cNvPicPr preferRelativeResize="0"/>
          <p:nvPr/>
        </p:nvPicPr>
        <p:blipFill rotWithShape="1">
          <a:blip r:embed="rId4">
            <a:alphaModFix/>
          </a:blip>
          <a:srcRect b="2777" l="0" r="16600" t="5556"/>
          <a:stretch/>
        </p:blipFill>
        <p:spPr>
          <a:xfrm>
            <a:off x="0" y="2463738"/>
            <a:ext cx="1868595" cy="102611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0"/>
          <p:cNvSpPr/>
          <p:nvPr/>
        </p:nvSpPr>
        <p:spPr>
          <a:xfrm>
            <a:off x="395536" y="573528"/>
            <a:ext cx="4572000" cy="1993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Развивать умение переключать слуховое внимание, выполнять действия согласно различному звучанию бубна.</a:t>
            </a:r>
            <a:endParaRPr b="1"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Оборудование: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Бубен, картинки с изображением прогулки детей при ярком солнце и убегающих от дождя.</a:t>
            </a:r>
            <a:endParaRPr b="1"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Ход: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Воспитатель говорит: «Сейчас мы пойдем на прогулку. Дождя нет, светит солнышко. Ты гуляй, а я буду звенеть бубном. Если начнется дождь, я буду в бубен стучать, а ты, услышав стук, беги в дом. Слушай внимательно, когда бубен звенит, а когда я буду стучать в него». Можно повторять игру, меняя звучание бубна 3 – 4 раза.</a:t>
            </a:r>
            <a:endParaRPr/>
          </a:p>
        </p:txBody>
      </p:sp>
      <p:sp>
        <p:nvSpPr>
          <p:cNvPr id="161" name="Google Shape;161;p30"/>
          <p:cNvSpPr/>
          <p:nvPr/>
        </p:nvSpPr>
        <p:spPr>
          <a:xfrm>
            <a:off x="5220072" y="465516"/>
            <a:ext cx="3491880" cy="2898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Развивать направленность слухового внимания, умение определять направление звука, ориентироваться в пространстве.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Оборудование: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Колокольчик.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Ход: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Ребенок закрывает глаза, а воспитатель тихо встает в стороне от него (слева, справа, сзади) и звенит в колокольчик. Ребенок, не открывая глаза, должен указать направление, откуда доноситься звук. Если малыш ошибается, то отгадывает еще раз. Игру повторяют 4 – 5 раз. </a:t>
            </a:r>
            <a:r>
              <a:rPr b="1"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Необходимо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следить, чтобы ребенок не открывал глаза. Указывая направление звука, он должен повернуться лицом к тому месту, откуда слышен звук. Звонить надо не очень громко</a:t>
            </a:r>
            <a:r>
              <a:rPr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62" name="Google Shape;162;p30"/>
          <p:cNvSpPr/>
          <p:nvPr/>
        </p:nvSpPr>
        <p:spPr>
          <a:xfrm>
            <a:off x="323588" y="87474"/>
            <a:ext cx="4611006" cy="392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 cap="non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СОЛНЦЕ ИЛИ ДОЖДИК?</a:t>
            </a:r>
            <a:endParaRPr b="1" sz="2800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30"/>
          <p:cNvSpPr/>
          <p:nvPr/>
        </p:nvSpPr>
        <p:spPr>
          <a:xfrm>
            <a:off x="5652120" y="87474"/>
            <a:ext cx="2952328" cy="378042"/>
          </a:xfrm>
          <a:prstGeom prst="flowChartPunchedTap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Где позвонили</a:t>
            </a:r>
            <a:endParaRPr b="1" sz="28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s42.radikal.ru/i098/1208/c4/c60c5aea2783.jpg" id="164" name="Google Shape;164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63688" y="3003798"/>
            <a:ext cx="2592287" cy="1458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/>
          <p:nvPr/>
        </p:nvSpPr>
        <p:spPr>
          <a:xfrm>
            <a:off x="827584" y="249492"/>
            <a:ext cx="5670376" cy="2977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Игры, развивающие речевое дыхание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Хорошо поставленное речевое дыхание обеспечивает правильное произношение звуков, слов и фраз.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того чтобы научиться выговаривать многие звуки, ребенок должен делать достаточно сильный вдох через рот.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Ниже приведены упражнения, в которых ребенку в игровой  форме предлагается подуть на различные предметы. Такие игры помогут ребенку достичь плавного вдоха и быстрее освоить «трудные» звуки, развить речевое дыхание. Эти упражнения полезны при нарушении плавности и темпа речи.</a:t>
            </a:r>
            <a:endParaRPr/>
          </a:p>
          <a:p>
            <a:pPr indent="44450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09561" y="0"/>
            <a:ext cx="2634439" cy="1890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-3999" l="0" r="0" t="-3999"/>
          </a:stretch>
        </a:blip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27984" y="195486"/>
            <a:ext cx="2247780" cy="111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2"/>
          <p:cNvSpPr/>
          <p:nvPr/>
        </p:nvSpPr>
        <p:spPr>
          <a:xfrm>
            <a:off x="179512" y="141480"/>
            <a:ext cx="4248472" cy="2723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«ВЕТРЫ»</a:t>
            </a:r>
            <a:r>
              <a:rPr lang="ru" sz="32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Наступила осень, подули спокойные ветры   (нежное дутьё с округлёнными губами). </a:t>
            </a:r>
            <a:b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Стало холоднее, подули ветры сильнее                (выдох сильнее). </a:t>
            </a:r>
            <a:b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Бури начались, сильно ветры подули                (резкий выдох).</a:t>
            </a:r>
            <a:br>
              <a:rPr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2"/>
          <p:cNvSpPr/>
          <p:nvPr/>
        </p:nvSpPr>
        <p:spPr>
          <a:xfrm>
            <a:off x="4788024" y="1599642"/>
            <a:ext cx="3059832" cy="5309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Times New Roman"/>
              <a:buNone/>
            </a:pPr>
            <a:r>
              <a:rPr b="1" i="0" lang="ru" sz="20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«ЛИСТИКИ ОСЕННИЕ»</a:t>
            </a:r>
            <a:r>
              <a:rPr b="0" i="0" lang="ru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klen02" id="178" name="Google Shape;178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32240" y="3759882"/>
            <a:ext cx="1857375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2"/>
          <p:cNvSpPr/>
          <p:nvPr/>
        </p:nvSpPr>
        <p:spPr>
          <a:xfrm>
            <a:off x="3059832" y="1841106"/>
            <a:ext cx="5653135" cy="32316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Мы - листики осенние 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веточках сидели (приседают),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Дунул ветер (дуют) — полетели.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Мы летели, мы летели (поднявшись на носочки и плавно помахивая руками, пробегают по кругу) 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на землю тихо сели (приседают). 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Ветер снова набежал (дуют сильнее) 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листочки все поднял (вновь пробегают по кругу),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Повертел их, покружил (кружатся на месте с поднятыми вверх руками)</a:t>
            </a:r>
            <a:b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lang="ru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на землю опустил (приседают).</a:t>
            </a:r>
            <a:br>
              <a:rPr b="0" lang="ru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" sz="16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-5998" l="0" r="0" t="-5999"/>
          </a:stretch>
        </a:blip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/>
          <p:nvPr/>
        </p:nvSpPr>
        <p:spPr>
          <a:xfrm>
            <a:off x="323528" y="411510"/>
            <a:ext cx="8136904" cy="41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Общение ребенка со взрослыми и сверстниками наиболее успешно осуществляется тогда, когда говорящий внятно и чисто произносит слова. Нечеткое или неправильное произношение слов может быть причиной их непонимания. 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Неправильное произношение отдельных групп звуков в младшем дошкольном возрасте вполне закономерно и оправдано физиологическими особенностями формирования детской речи. Но для того, чтобы создать благоприятные условия для правильного произношения всех звуков, чистого и внятного произношения слов, нужно проводить специальные игры и занятия.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Закрепление правильного произношения звуков осуществляется путем многократного произношения слов, насыщенных этими звуками.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закрепления правильного звукопроизношения хорошо использовать специальные песенки, стихи, потешки, в которых звучат подражание голосам животных, птиц, звукам известных ребенку предметов (молотка, часов и т.д.).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правильно произносить звуки – важнейшее условие хорошей дикции. Используя различные игры и упражнения, воспитатель учит ребенка четко произносить слова. Он просит произнести слова так, чтобы были слышны все звуки. Но сначала слова произносит взрослый в слегка замедленном темпе, дети повторяют, затем скорость произношения увеличивается; весьма эффективно и произношение слов шепотом – для этого требуется более артикуляция звуков.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33"/>
          <p:cNvSpPr/>
          <p:nvPr/>
        </p:nvSpPr>
        <p:spPr>
          <a:xfrm>
            <a:off x="1475656" y="0"/>
            <a:ext cx="6048672" cy="774954"/>
          </a:xfrm>
          <a:prstGeom prst="horizontalScroll">
            <a:avLst>
              <a:gd fmla="val 12500" name="adj"/>
            </a:avLst>
          </a:prstGeom>
          <a:solidFill>
            <a:srgbClr val="92CCDC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Игры, формирующие правильное звукопроизношение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